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66" r:id="rId2"/>
    <p:sldId id="256" r:id="rId3"/>
    <p:sldId id="265" r:id="rId4"/>
    <p:sldId id="267" r:id="rId5"/>
    <p:sldId id="268" r:id="rId6"/>
    <p:sldId id="257" r:id="rId7"/>
    <p:sldId id="263" r:id="rId8"/>
    <p:sldId id="262" r:id="rId9"/>
    <p:sldId id="259" r:id="rId10"/>
    <p:sldId id="261" r:id="rId11"/>
    <p:sldId id="260" r:id="rId12"/>
    <p:sldId id="258" r:id="rId13"/>
    <p:sldId id="264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2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dbl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u="sng"/>
              <a:t>הכנסות העירייה בתקציב 2017</a:t>
            </a:r>
          </a:p>
        </c:rich>
      </c:tx>
      <c:layout>
        <c:manualLayout>
          <c:xMode val="edge"/>
          <c:yMode val="edge"/>
          <c:x val="0.3290322580645163"/>
          <c:y val="2.02020202020202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0752688172043012E-2"/>
          <c:y val="0.11952861952861975"/>
          <c:w val="0.978494623655915"/>
          <c:h val="0.75420875420875522"/>
        </c:manualLayout>
      </c:layout>
      <c:barChart>
        <c:barDir val="col"/>
        <c:grouping val="clustered"/>
        <c:varyColors val="0"/>
        <c:ser>
          <c:idx val="0"/>
          <c:order val="0"/>
          <c:tx>
            <c:v>הכנסות העירייה - תקציב לשנת 2010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מחלקות!$C$2:$C$13</c:f>
              <c:strCache>
                <c:ptCount val="12"/>
                <c:pt idx="0">
                  <c:v>ארנונה כללית </c:v>
                </c:pt>
                <c:pt idx="1">
                  <c:v>מפעל המים </c:v>
                </c:pt>
                <c:pt idx="2">
                  <c:v>עצמיות חינוך </c:v>
                </c:pt>
                <c:pt idx="3">
                  <c:v>עצמיות רווחה </c:v>
                </c:pt>
                <c:pt idx="4">
                  <c:v>יתר עצמיות </c:v>
                </c:pt>
                <c:pt idx="5">
                  <c:v>תקבולים ממשרד החינוך </c:v>
                </c:pt>
                <c:pt idx="6">
                  <c:v>תקבולים ממשרד הרווחה </c:v>
                </c:pt>
                <c:pt idx="7">
                  <c:v>תקבולים ממשלתיים אחרים </c:v>
                </c:pt>
                <c:pt idx="8">
                  <c:v>מענק כללי לאיזון </c:v>
                </c:pt>
                <c:pt idx="9">
                  <c:v>תקבולים אחרים </c:v>
                </c:pt>
                <c:pt idx="10">
                  <c:v>הנחות ארנונה </c:v>
                </c:pt>
                <c:pt idx="11">
                  <c:v>קרנות הרשות</c:v>
                </c:pt>
              </c:strCache>
            </c:strRef>
          </c:cat>
          <c:val>
            <c:numRef>
              <c:f>מחלקות!$E$2:$E$13</c:f>
              <c:numCache>
                <c:formatCode>_ * #,##0_ ;_ * \-#,##0_ ;_ * "-"??_ ;_ @_ </c:formatCode>
                <c:ptCount val="12"/>
                <c:pt idx="0">
                  <c:v>137500000</c:v>
                </c:pt>
                <c:pt idx="1">
                  <c:v>700000</c:v>
                </c:pt>
                <c:pt idx="2">
                  <c:v>2879000</c:v>
                </c:pt>
                <c:pt idx="3">
                  <c:v>644000</c:v>
                </c:pt>
                <c:pt idx="4">
                  <c:v>24366000</c:v>
                </c:pt>
                <c:pt idx="5">
                  <c:v>85088000</c:v>
                </c:pt>
                <c:pt idx="6">
                  <c:v>37330000</c:v>
                </c:pt>
                <c:pt idx="7">
                  <c:v>224000</c:v>
                </c:pt>
                <c:pt idx="8">
                  <c:v>730000</c:v>
                </c:pt>
                <c:pt idx="9">
                  <c:v>3400000</c:v>
                </c:pt>
                <c:pt idx="10">
                  <c:v>23300000</c:v>
                </c:pt>
                <c:pt idx="11">
                  <c:v>8000000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849600"/>
        <c:axId val="110372736"/>
      </c:barChart>
      <c:catAx>
        <c:axId val="10984960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1037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72736"/>
        <c:scaling>
          <c:orientation val="minMax"/>
        </c:scaling>
        <c:delete val="1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 * #,##0_ ;_ * \-#,##0_ ;_ * &quot;-&quot;??_ ;_ @_ " sourceLinked="1"/>
        <c:majorTickMark val="out"/>
        <c:minorTickMark val="none"/>
        <c:tickLblPos val="none"/>
        <c:crossAx val="1098496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השקעה ברווחה בשנים 2005-2017</a:t>
            </a:r>
          </a:p>
        </c:rich>
      </c:tx>
      <c:layout>
        <c:manualLayout>
          <c:xMode val="edge"/>
          <c:yMode val="edge"/>
          <c:x val="0.34332988624612232"/>
          <c:y val="2.0338983050847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930440306697364E-3"/>
          <c:y val="0.1135593178377044"/>
          <c:w val="0.96552912788693557"/>
          <c:h val="0.76949152542372934"/>
        </c:manualLayout>
      </c:layout>
      <c:lineChart>
        <c:grouping val="standard"/>
        <c:varyColors val="0"/>
        <c:ser>
          <c:idx val="1"/>
          <c:order val="0"/>
          <c:cat>
            <c:numRef>
              <c:f>'חינוך ורווחה'!$F$5:$R$5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'חינוך ורווחה'!$F$11:$R$11</c:f>
              <c:numCache>
                <c:formatCode>_ * #,##0.0_ ;_ * \-#,##0.0_ ;_ * "-"??_ ;_ @_ </c:formatCode>
                <c:ptCount val="13"/>
                <c:pt idx="0">
                  <c:v>27.8</c:v>
                </c:pt>
                <c:pt idx="1">
                  <c:v>28.8</c:v>
                </c:pt>
                <c:pt idx="2">
                  <c:v>30.4</c:v>
                </c:pt>
                <c:pt idx="3">
                  <c:v>31.5</c:v>
                </c:pt>
                <c:pt idx="4">
                  <c:v>31.6</c:v>
                </c:pt>
                <c:pt idx="5">
                  <c:v>34</c:v>
                </c:pt>
                <c:pt idx="6">
                  <c:v>34.4</c:v>
                </c:pt>
                <c:pt idx="7">
                  <c:v>36.5</c:v>
                </c:pt>
                <c:pt idx="8">
                  <c:v>40.700000000000003</c:v>
                </c:pt>
                <c:pt idx="9">
                  <c:v>40.700000000000003</c:v>
                </c:pt>
                <c:pt idx="10">
                  <c:v>45.1</c:v>
                </c:pt>
                <c:pt idx="11">
                  <c:v>48.9</c:v>
                </c:pt>
                <c:pt idx="12">
                  <c:v>52.2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551104"/>
        <c:axId val="148914176"/>
      </c:lineChart>
      <c:catAx>
        <c:axId val="1215511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4891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914176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 * #,##0.0_ ;_ * \-#,##0.0_ ;_ * &quot;-&quot;??_ ;_ @_ " sourceLinked="1"/>
        <c:majorTickMark val="out"/>
        <c:minorTickMark val="none"/>
        <c:tickLblPos val="none"/>
        <c:crossAx val="1215511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התפלגות הכנסות בתקציב 2017</a:t>
            </a:r>
          </a:p>
        </c:rich>
      </c:tx>
      <c:layout>
        <c:manualLayout>
          <c:xMode val="edge"/>
          <c:yMode val="edge"/>
          <c:x val="0.35573940020682521"/>
          <c:y val="2.0338983050847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057911065149947"/>
          <c:y val="0.25762711864406784"/>
          <c:w val="0.35884177869700157"/>
          <c:h val="0.58813559322033859"/>
        </c:manualLayout>
      </c:layout>
      <c:pieChart>
        <c:varyColors val="1"/>
        <c:ser>
          <c:idx val="0"/>
          <c:order val="0"/>
          <c:tx>
            <c:v>התפלגות הכנסות בתקציב 2010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9643620038705235E-2"/>
                  <c:y val="-5.39773121580140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5.7785232895526346E-2"/>
                  <c:y val="3.5698385159482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9.4814657991949561E-2"/>
                  <c:y val="3.94651007607100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2461193126453844E-2"/>
                  <c:y val="1.69007518128030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7364471116394967E-2"/>
                  <c:y val="2.2037813069976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0.17516045240983971"/>
                  <c:y val="-7.75020241113929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0874773021521194E-2"/>
                  <c:y val="-0.109203078428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5.14945973015009E-3"/>
                  <c:y val="-4.88356243605143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9.6224000955413405E-2"/>
                  <c:y val="-4.8264780461764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מחלקות!$C$2:$C$13</c:f>
              <c:strCache>
                <c:ptCount val="12"/>
                <c:pt idx="0">
                  <c:v>ארנונה כללית </c:v>
                </c:pt>
                <c:pt idx="1">
                  <c:v>מפעל המים </c:v>
                </c:pt>
                <c:pt idx="2">
                  <c:v>עצמיות חינוך </c:v>
                </c:pt>
                <c:pt idx="3">
                  <c:v>עצמיות רווחה </c:v>
                </c:pt>
                <c:pt idx="4">
                  <c:v>יתר עצמיות </c:v>
                </c:pt>
                <c:pt idx="5">
                  <c:v>תקבולים ממשרד החינוך </c:v>
                </c:pt>
                <c:pt idx="6">
                  <c:v>תקבולים ממשרד הרווחה </c:v>
                </c:pt>
                <c:pt idx="7">
                  <c:v>תקבולים ממשלתיים אחרים </c:v>
                </c:pt>
                <c:pt idx="8">
                  <c:v>מענק כללי לאיזון </c:v>
                </c:pt>
                <c:pt idx="9">
                  <c:v>תקבולים אחרים </c:v>
                </c:pt>
                <c:pt idx="10">
                  <c:v>הנחות ארנונה </c:v>
                </c:pt>
                <c:pt idx="11">
                  <c:v>קרנות הרשות</c:v>
                </c:pt>
              </c:strCache>
            </c:strRef>
          </c:cat>
          <c:val>
            <c:numRef>
              <c:f>מחלקות!$E$2:$E$13</c:f>
              <c:numCache>
                <c:formatCode>_ * #,##0_ ;_ * \-#,##0_ ;_ * "-"??_ ;_ @_ </c:formatCode>
                <c:ptCount val="12"/>
                <c:pt idx="0">
                  <c:v>137500000</c:v>
                </c:pt>
                <c:pt idx="1">
                  <c:v>700000</c:v>
                </c:pt>
                <c:pt idx="2">
                  <c:v>2879000</c:v>
                </c:pt>
                <c:pt idx="3">
                  <c:v>644000</c:v>
                </c:pt>
                <c:pt idx="4">
                  <c:v>24366000</c:v>
                </c:pt>
                <c:pt idx="5">
                  <c:v>85088000</c:v>
                </c:pt>
                <c:pt idx="6">
                  <c:v>37330000</c:v>
                </c:pt>
                <c:pt idx="7">
                  <c:v>224000</c:v>
                </c:pt>
                <c:pt idx="8">
                  <c:v>730000</c:v>
                </c:pt>
                <c:pt idx="9">
                  <c:v>3400000</c:v>
                </c:pt>
                <c:pt idx="10">
                  <c:v>23300000</c:v>
                </c:pt>
                <c:pt idx="11">
                  <c:v>8000000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אחוזי גביית ארנונה לאורך השנים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ארנונה!$C$5:$P$5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ארנונה!$C$27:$P$27</c:f>
              <c:numCache>
                <c:formatCode>0.0%</c:formatCode>
                <c:ptCount val="14"/>
                <c:pt idx="0">
                  <c:v>0.95320815770426193</c:v>
                </c:pt>
                <c:pt idx="1">
                  <c:v>0.98513325111266015</c:v>
                </c:pt>
                <c:pt idx="2">
                  <c:v>0.97403534078615217</c:v>
                </c:pt>
                <c:pt idx="3">
                  <c:v>0.93439160726788562</c:v>
                </c:pt>
                <c:pt idx="4">
                  <c:v>0.93114757743535015</c:v>
                </c:pt>
                <c:pt idx="5">
                  <c:v>0.95571383658026254</c:v>
                </c:pt>
                <c:pt idx="6">
                  <c:v>0.97399197067551058</c:v>
                </c:pt>
                <c:pt idx="7">
                  <c:v>0.94727046518920122</c:v>
                </c:pt>
                <c:pt idx="8">
                  <c:v>0.94144325269546192</c:v>
                </c:pt>
                <c:pt idx="9">
                  <c:v>0.96026406107091433</c:v>
                </c:pt>
                <c:pt idx="10">
                  <c:v>0.95480068091160852</c:v>
                </c:pt>
                <c:pt idx="11">
                  <c:v>0.92356855191735243</c:v>
                </c:pt>
                <c:pt idx="12">
                  <c:v>0.93824995457812954</c:v>
                </c:pt>
                <c:pt idx="13">
                  <c:v>0.91619768517816236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9584"/>
        <c:axId val="42741120"/>
      </c:barChart>
      <c:catAx>
        <c:axId val="427395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crossAx val="42741120"/>
        <c:crosses val="autoZero"/>
        <c:auto val="1"/>
        <c:lblAlgn val="ctr"/>
        <c:lblOffset val="100"/>
        <c:noMultiLvlLbl val="0"/>
      </c:catAx>
      <c:valAx>
        <c:axId val="42741120"/>
        <c:scaling>
          <c:orientation val="minMax"/>
        </c:scaling>
        <c:delete val="0"/>
        <c:axPos val="r"/>
        <c:majorGridlines/>
        <c:numFmt formatCode="0.0%" sourceLinked="1"/>
        <c:majorTickMark val="none"/>
        <c:minorTickMark val="none"/>
        <c:tickLblPos val="nextTo"/>
        <c:crossAx val="4273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dbl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הוצאות העירייה  בתקציב 2017</a:t>
            </a:r>
          </a:p>
        </c:rich>
      </c:tx>
      <c:layout>
        <c:manualLayout>
          <c:xMode val="edge"/>
          <c:yMode val="edge"/>
          <c:x val="0.33150384193194388"/>
          <c:y val="2.02020202020202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0976948408342482E-2"/>
          <c:y val="0.11784511784511786"/>
          <c:w val="0.97804610318331564"/>
          <c:h val="0.7558922558922555"/>
        </c:manualLayout>
      </c:layout>
      <c:barChart>
        <c:barDir val="col"/>
        <c:grouping val="clustered"/>
        <c:varyColors val="0"/>
        <c:ser>
          <c:idx val="0"/>
          <c:order val="0"/>
          <c:tx>
            <c:v>הוצאות העירייה  - תקציב לשנת 2010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מחלקות!$C$15:$C$25</c:f>
              <c:strCache>
                <c:ptCount val="11"/>
                <c:pt idx="0">
                  <c:v>שכר כללי </c:v>
                </c:pt>
                <c:pt idx="1">
                  <c:v>פעולות כלליות </c:v>
                </c:pt>
                <c:pt idx="2">
                  <c:v>שכר עובדי חינוך </c:v>
                </c:pt>
                <c:pt idx="3">
                  <c:v>פעולות חינוך </c:v>
                </c:pt>
                <c:pt idx="4">
                  <c:v>שכר עובדי רווחה </c:v>
                </c:pt>
                <c:pt idx="5">
                  <c:v>פעולות רווחה </c:v>
                </c:pt>
                <c:pt idx="6">
                  <c:v>פרעון מלוות </c:v>
                </c:pt>
                <c:pt idx="7">
                  <c:v>פרעון מלוות ביוב </c:v>
                </c:pt>
                <c:pt idx="8">
                  <c:v>הוצאות מימון </c:v>
                </c:pt>
                <c:pt idx="9">
                  <c:v>העברות והוצאות חד פעמיות </c:v>
                </c:pt>
                <c:pt idx="10">
                  <c:v>הנחות בארנונה </c:v>
                </c:pt>
              </c:strCache>
            </c:strRef>
          </c:cat>
          <c:val>
            <c:numRef>
              <c:f>מחלקות!$E$15:$E$25</c:f>
              <c:numCache>
                <c:formatCode>_ * #,##0_ ;_ * \-#,##0_ ;_ * "-"??_ ;_ @_ </c:formatCode>
                <c:ptCount val="11"/>
                <c:pt idx="0">
                  <c:v>50402000</c:v>
                </c:pt>
                <c:pt idx="1">
                  <c:v>65673000</c:v>
                </c:pt>
                <c:pt idx="2">
                  <c:v>33484000</c:v>
                </c:pt>
                <c:pt idx="3">
                  <c:v>84334000</c:v>
                </c:pt>
                <c:pt idx="4">
                  <c:v>7600000</c:v>
                </c:pt>
                <c:pt idx="5">
                  <c:v>44686000</c:v>
                </c:pt>
                <c:pt idx="6">
                  <c:v>13230000</c:v>
                </c:pt>
                <c:pt idx="7">
                  <c:v>312000</c:v>
                </c:pt>
                <c:pt idx="8">
                  <c:v>1660000</c:v>
                </c:pt>
                <c:pt idx="9">
                  <c:v>780000</c:v>
                </c:pt>
                <c:pt idx="10">
                  <c:v>22000000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386560"/>
        <c:axId val="4815104"/>
      </c:barChart>
      <c:catAx>
        <c:axId val="11038656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481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15104"/>
        <c:scaling>
          <c:orientation val="minMax"/>
        </c:scaling>
        <c:delete val="1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 * #,##0_ ;_ * \-#,##0_ ;_ * &quot;-&quot;??_ ;_ @_ " sourceLinked="1"/>
        <c:majorTickMark val="out"/>
        <c:minorTickMark val="none"/>
        <c:tickLblPos val="none"/>
        <c:crossAx val="1103865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התפלגות הוצאות בתקציב 2017</a:t>
            </a:r>
          </a:p>
        </c:rich>
      </c:tx>
      <c:layout>
        <c:manualLayout>
          <c:xMode val="edge"/>
          <c:yMode val="edge"/>
          <c:x val="0.35677352637021731"/>
          <c:y val="2.0338983050847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057911065149947"/>
          <c:y val="0.25762711864406784"/>
          <c:w val="0.35884177869700157"/>
          <c:h val="0.58813559322033859"/>
        </c:manualLayout>
      </c:layout>
      <c:pieChart>
        <c:varyColors val="1"/>
        <c:ser>
          <c:idx val="0"/>
          <c:order val="0"/>
          <c:tx>
            <c:v>התפלגות הוצאות בתקציב 2010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5323876914558404E-2"/>
                  <c:y val="-5.77128875839673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552682078132261E-2"/>
                  <c:y val="-2.11571689132079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425926981464397E-2"/>
                  <c:y val="2.06585702210953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393776786174762E-2"/>
                  <c:y val="1.2150896392188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288352916588638E-2"/>
                  <c:y val="6.1748120467992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4221894703699781E-2"/>
                  <c:y val="2.6591574358289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303292382048282"/>
                  <c:y val="3.36630982924887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2752946988141656E-2"/>
                  <c:y val="3.79821166421996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9.8265452350320151E-2"/>
                  <c:y val="-8.6645138458816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4.9490183944173621E-2"/>
                  <c:y val="-0.134585524267093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580600770303658E-4"/>
                  <c:y val="-7.19676142177144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מחלקות!$C$15:$C$25</c:f>
              <c:strCache>
                <c:ptCount val="11"/>
                <c:pt idx="0">
                  <c:v>שכר כללי </c:v>
                </c:pt>
                <c:pt idx="1">
                  <c:v>פעולות כלליות </c:v>
                </c:pt>
                <c:pt idx="2">
                  <c:v>שכר עובדי חינוך </c:v>
                </c:pt>
                <c:pt idx="3">
                  <c:v>פעולות חינוך </c:v>
                </c:pt>
                <c:pt idx="4">
                  <c:v>שכר עובדי רווחה </c:v>
                </c:pt>
                <c:pt idx="5">
                  <c:v>פעולות רווחה </c:v>
                </c:pt>
                <c:pt idx="6">
                  <c:v>פרעון מלוות </c:v>
                </c:pt>
                <c:pt idx="7">
                  <c:v>פרעון מלוות ביוב </c:v>
                </c:pt>
                <c:pt idx="8">
                  <c:v>הוצאות מימון </c:v>
                </c:pt>
                <c:pt idx="9">
                  <c:v>העברות והוצאות חד פעמיות </c:v>
                </c:pt>
                <c:pt idx="10">
                  <c:v>הנחות בארנונה </c:v>
                </c:pt>
              </c:strCache>
            </c:strRef>
          </c:cat>
          <c:val>
            <c:numRef>
              <c:f>מחלקות!$E$15:$E$25</c:f>
              <c:numCache>
                <c:formatCode>_ * #,##0_ ;_ * \-#,##0_ ;_ * "-"??_ ;_ @_ </c:formatCode>
                <c:ptCount val="11"/>
                <c:pt idx="0">
                  <c:v>50402000</c:v>
                </c:pt>
                <c:pt idx="1">
                  <c:v>65673000</c:v>
                </c:pt>
                <c:pt idx="2">
                  <c:v>33484000</c:v>
                </c:pt>
                <c:pt idx="3">
                  <c:v>84334000</c:v>
                </c:pt>
                <c:pt idx="4">
                  <c:v>7600000</c:v>
                </c:pt>
                <c:pt idx="5">
                  <c:v>44686000</c:v>
                </c:pt>
                <c:pt idx="6">
                  <c:v>13230000</c:v>
                </c:pt>
                <c:pt idx="7">
                  <c:v>312000</c:v>
                </c:pt>
                <c:pt idx="8">
                  <c:v>1660000</c:v>
                </c:pt>
                <c:pt idx="9">
                  <c:v>780000</c:v>
                </c:pt>
                <c:pt idx="10">
                  <c:v>22000000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הוצאות</a:t>
            </a:r>
            <a:r>
              <a:rPr lang="he-IL" baseline="0"/>
              <a:t> העיריה לשנת 2017</a:t>
            </a:r>
          </a:p>
        </c:rich>
      </c:tx>
      <c:layout>
        <c:manualLayout>
          <c:xMode val="edge"/>
          <c:yMode val="edge"/>
          <c:x val="0.3710785654196701"/>
          <c:y val="7.74869109947644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87289983057773"/>
          <c:y val="0.22166220060188813"/>
          <c:w val="0.85259122011044353"/>
          <c:h val="0.699083975759574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'נספח א'!$F$22:$F$27</c:f>
              <c:strCache>
                <c:ptCount val="6"/>
                <c:pt idx="0">
                  <c:v>שכר </c:v>
                </c:pt>
                <c:pt idx="1">
                  <c:v>הוצאות כלליות</c:v>
                </c:pt>
                <c:pt idx="2">
                  <c:v>הוצאות חינוך</c:v>
                </c:pt>
                <c:pt idx="3">
                  <c:v>הוצאות רווחה</c:v>
                </c:pt>
                <c:pt idx="4">
                  <c:v>פרעון מלוות</c:v>
                </c:pt>
                <c:pt idx="5">
                  <c:v>הנחות בארנונה</c:v>
                </c:pt>
              </c:strCache>
            </c:strRef>
          </c:cat>
          <c:val>
            <c:numRef>
              <c:f>'נספח א'!$G$22:$G$27</c:f>
              <c:numCache>
                <c:formatCode>#,##0</c:formatCode>
                <c:ptCount val="6"/>
                <c:pt idx="0">
                  <c:v>50402000</c:v>
                </c:pt>
                <c:pt idx="1">
                  <c:v>66453000</c:v>
                </c:pt>
                <c:pt idx="2">
                  <c:v>117818000</c:v>
                </c:pt>
                <c:pt idx="3">
                  <c:v>52286000</c:v>
                </c:pt>
                <c:pt idx="4">
                  <c:v>15202000</c:v>
                </c:pt>
                <c:pt idx="5">
                  <c:v>22000000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308352"/>
        <c:axId val="44306816"/>
      </c:barChart>
      <c:valAx>
        <c:axId val="44306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4308352"/>
        <c:crosses val="autoZero"/>
        <c:crossBetween val="between"/>
      </c:valAx>
      <c:catAx>
        <c:axId val="4430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306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he-IL" u="sng"/>
              <a:t>עיריית עפולה - ביצועי</a:t>
            </a:r>
            <a:r>
              <a:rPr lang="he-IL" u="sng" baseline="0"/>
              <a:t> תקציב לשנים 2006-2015</a:t>
            </a:r>
            <a:endParaRPr lang="en-US" u="sng" baseline="0"/>
          </a:p>
          <a:p>
            <a:pPr>
              <a:defRPr u="sng"/>
            </a:pPr>
            <a:endParaRPr lang="he-IL" u="sng"/>
          </a:p>
        </c:rich>
      </c:tx>
      <c:layout/>
      <c:overlay val="1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1840171718555648E-2"/>
          <c:y val="0.16239511597100517"/>
          <c:w val="0.8981797168199962"/>
          <c:h val="0.822791916321427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1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גיליון1!$C$2:$C$11</c:f>
              <c:numCache>
                <c:formatCode>General</c:formatCode>
                <c:ptCount val="1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</c:numCache>
            </c:numRef>
          </c:cat>
          <c:val>
            <c:numRef>
              <c:f>גיליון1!$D$2:$D$11</c:f>
              <c:numCache>
                <c:formatCode>_ * #,##0_ ;_ * \-#,##0_ ;_ * "-"??_ ;_ @_ </c:formatCode>
                <c:ptCount val="10"/>
                <c:pt idx="0">
                  <c:v>209000</c:v>
                </c:pt>
                <c:pt idx="1">
                  <c:v>390000</c:v>
                </c:pt>
                <c:pt idx="2">
                  <c:v>287000</c:v>
                </c:pt>
                <c:pt idx="3">
                  <c:v>639000</c:v>
                </c:pt>
                <c:pt idx="4">
                  <c:v>835000</c:v>
                </c:pt>
                <c:pt idx="5">
                  <c:v>567000</c:v>
                </c:pt>
                <c:pt idx="6">
                  <c:v>401000</c:v>
                </c:pt>
                <c:pt idx="7">
                  <c:v>573000</c:v>
                </c:pt>
                <c:pt idx="8">
                  <c:v>342000</c:v>
                </c:pt>
                <c:pt idx="9">
                  <c:v>254000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</c14:spPr>
              </c14:invertSolidFillFmt>
            </c:ext>
          </c:extLst>
        </c:ser>
        <c:ser>
          <c:idx val="1"/>
          <c:order val="1"/>
          <c:tx>
            <c:v>שנה</c:v>
          </c:tx>
          <c:invertIfNegative val="0"/>
          <c:cat>
            <c:numRef>
              <c:f>גיליון1!$C$2:$C$11</c:f>
              <c:numCache>
                <c:formatCode>General</c:formatCode>
                <c:ptCount val="1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</c:numCache>
            </c:numRef>
          </c:cat>
          <c:val>
            <c:numRef>
              <c:f>גיליון1!$C$5:$C$11</c:f>
              <c:numCache>
                <c:formatCode>General</c:formatCode>
                <c:ptCount val="7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"/>
        <c:axId val="48498944"/>
        <c:axId val="48501504"/>
      </c:barChart>
      <c:catAx>
        <c:axId val="4849894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48501504"/>
        <c:crosses val="autoZero"/>
        <c:auto val="0"/>
        <c:lblAlgn val="ctr"/>
        <c:lblOffset val="100"/>
        <c:noMultiLvlLbl val="0"/>
      </c:catAx>
      <c:valAx>
        <c:axId val="48501504"/>
        <c:scaling>
          <c:orientation val="minMax"/>
        </c:scaling>
        <c:delete val="0"/>
        <c:axPos val="r"/>
        <c:majorGridlines/>
        <c:numFmt formatCode="_ * #,##0_ ;_ * \-#,##0_ ;_ * &quot;-&quot;??_ ;_ @_ " sourceLinked="1"/>
        <c:majorTickMark val="out"/>
        <c:minorTickMark val="none"/>
        <c:tickLblPos val="nextTo"/>
        <c:crossAx val="4849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1400" u="sng"/>
              <a:t>התפתחות הגרעון בשנים 2003-2015</a:t>
            </a:r>
          </a:p>
        </c:rich>
      </c:tx>
      <c:layout>
        <c:manualLayout>
          <c:xMode val="edge"/>
          <c:yMode val="edge"/>
          <c:x val="0.37331954498448905"/>
          <c:y val="2.0338983050847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9999982616552215E-2"/>
          <c:y val="0.13392256841237621"/>
          <c:w val="0.9793174767321613"/>
          <c:h val="0.82372881355932437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'התפתחות הגרעון'!$C$4:$O$4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val>
          <c:smooth val="0"/>
        </c:ser>
        <c:ser>
          <c:idx val="1"/>
          <c:order val="1"/>
          <c:dLbls>
            <c:dLbl>
              <c:idx val="1"/>
              <c:layout>
                <c:manualLayout>
                  <c:x val="-3.9678715361334667E-2"/>
                  <c:y val="-4.156591711931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69610380926179E-2"/>
                  <c:y val="-3.59338068154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654903806152506E-2"/>
                  <c:y val="-3.982042421351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919040760447022E-2"/>
                  <c:y val="-4.909480870462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958398152716671E-2"/>
                  <c:y val="-2.9347639036959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4969080162781271E-2"/>
                  <c:y val="-4.4893946620956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7411207759051425E-2"/>
                  <c:y val="-1.662877846330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8238428463313771E-2"/>
                  <c:y val="-1.337585356118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6423085177536414E-2"/>
                  <c:y val="1.154440378575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0881884082874924E-2"/>
                  <c:y val="-1.867227815160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148595226873942E-2"/>
                  <c:y val="3.351284366167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3.281519772577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'התפתחות הגרעון'!$C$5:$O$5</c:f>
              <c:numCache>
                <c:formatCode>_ * #,##0_ ;_ * \-#,##0_ ;_ * "-"??_ ;_ @_ </c:formatCode>
                <c:ptCount val="13"/>
                <c:pt idx="0">
                  <c:v>12467000</c:v>
                </c:pt>
                <c:pt idx="1">
                  <c:v>26389000</c:v>
                </c:pt>
                <c:pt idx="2">
                  <c:v>39624000</c:v>
                </c:pt>
                <c:pt idx="3">
                  <c:v>30020000</c:v>
                </c:pt>
                <c:pt idx="4">
                  <c:v>22279000</c:v>
                </c:pt>
                <c:pt idx="5">
                  <c:v>19862000</c:v>
                </c:pt>
                <c:pt idx="6">
                  <c:v>14571000</c:v>
                </c:pt>
                <c:pt idx="7">
                  <c:v>13993000</c:v>
                </c:pt>
                <c:pt idx="8">
                  <c:v>13158000</c:v>
                </c:pt>
                <c:pt idx="9">
                  <c:v>12519000</c:v>
                </c:pt>
                <c:pt idx="10">
                  <c:v>12232000</c:v>
                </c:pt>
                <c:pt idx="11">
                  <c:v>11842000</c:v>
                </c:pt>
                <c:pt idx="12">
                  <c:v>11633000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805056"/>
        <c:axId val="117807360"/>
      </c:lineChart>
      <c:catAx>
        <c:axId val="1178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1780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807360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crossAx val="1178050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השקעה בחינוך  בשנים 2005-2017</a:t>
            </a:r>
          </a:p>
        </c:rich>
      </c:tx>
      <c:layout>
        <c:manualLayout>
          <c:xMode val="edge"/>
          <c:yMode val="edge"/>
          <c:x val="0.34229576937576289"/>
          <c:y val="2.65993578020543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941744226128923E-4"/>
          <c:y val="0.14067796610169492"/>
          <c:w val="0.95311961392623235"/>
          <c:h val="0.75593220338983114"/>
        </c:manualLayout>
      </c:layout>
      <c:lineChart>
        <c:grouping val="standard"/>
        <c:varyColors val="0"/>
        <c:ser>
          <c:idx val="0"/>
          <c:order val="0"/>
          <c:cat>
            <c:numRef>
              <c:f>'חינוך ורווחה'!$F$18:$R$18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'חינוך ורווחה'!$F$19:$R$19</c:f>
              <c:numCache>
                <c:formatCode>_ * #,##0.0_ ;_ * \-#,##0.0_ ;_ * "-"??_ ;_ @_ </c:formatCode>
                <c:ptCount val="13"/>
                <c:pt idx="0">
                  <c:v>52.7</c:v>
                </c:pt>
                <c:pt idx="1">
                  <c:v>54.8</c:v>
                </c:pt>
                <c:pt idx="2">
                  <c:v>56.2</c:v>
                </c:pt>
                <c:pt idx="3">
                  <c:v>57.9</c:v>
                </c:pt>
                <c:pt idx="4">
                  <c:v>57.4</c:v>
                </c:pt>
                <c:pt idx="5">
                  <c:v>56.9</c:v>
                </c:pt>
                <c:pt idx="6">
                  <c:v>59.3</c:v>
                </c:pt>
                <c:pt idx="7">
                  <c:v>63.5</c:v>
                </c:pt>
                <c:pt idx="8">
                  <c:v>67.099999999999994</c:v>
                </c:pt>
                <c:pt idx="9">
                  <c:v>84.3</c:v>
                </c:pt>
                <c:pt idx="10">
                  <c:v>90.3</c:v>
                </c:pt>
                <c:pt idx="11">
                  <c:v>102.6</c:v>
                </c:pt>
                <c:pt idx="12">
                  <c:v>117.7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036800"/>
        <c:axId val="121038336"/>
      </c:lineChart>
      <c:catAx>
        <c:axId val="1210368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21038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038336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 * #,##0.0_ ;_ * \-#,##0.0_ ;_ * &quot;-&quot;??_ ;_ @_ " sourceLinked="1"/>
        <c:majorTickMark val="out"/>
        <c:minorTickMark val="none"/>
        <c:tickLblPos val="none"/>
        <c:crossAx val="1210368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C9516-F98F-4695-856F-6886A6CC36BE}" type="datetimeFigureOut">
              <a:rPr lang="he-IL" smtClean="0"/>
              <a:t>כ"ט/אייר/תשע"ז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993635-FB6B-484F-ABB2-501EB96A7164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760663" y="240499"/>
            <a:ext cx="44577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None/>
            </a:pPr>
            <a:r>
              <a:rPr lang="he-IL" sz="3600" b="1" kern="10" spc="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ttman Frnew"/>
                <a:cs typeface="Guttman Frnew"/>
              </a:rPr>
              <a:t>עיריית עפולה</a:t>
            </a:r>
            <a:endParaRPr lang="he-IL" sz="3600" b="1" kern="10" spc="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E36C0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ttman Frnew"/>
              <a:cs typeface="Guttman Frnew"/>
            </a:endParaRPr>
          </a:p>
        </p:txBody>
      </p:sp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3362325" y="1700808"/>
            <a:ext cx="32385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None/>
            </a:pPr>
            <a:r>
              <a:rPr lang="he-IL" sz="3600" kern="10" spc="0" dirty="0" smtClean="0">
                <a:ln w="12700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uttman Frnew"/>
                <a:cs typeface="Guttman Frnew"/>
              </a:rPr>
              <a:t>תקציב</a:t>
            </a:r>
            <a:endParaRPr lang="he-IL" sz="3600" kern="10" spc="0" dirty="0">
              <a:ln w="12700">
                <a:solidFill>
                  <a:srgbClr val="E36C0A"/>
                </a:solidFill>
                <a:round/>
                <a:headEnd/>
                <a:tailEnd/>
              </a:ln>
              <a:solidFill>
                <a:srgbClr val="E36C0A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uttman Frnew"/>
              <a:cs typeface="Guttman Frnew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438525" y="2529409"/>
            <a:ext cx="30861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None/>
            </a:pPr>
            <a:r>
              <a:rPr lang="he-IL" sz="3600" kern="10" spc="0" dirty="0" smtClean="0">
                <a:ln w="15875">
                  <a:solidFill>
                    <a:srgbClr val="31849B"/>
                  </a:solidFill>
                  <a:round/>
                  <a:headEnd/>
                  <a:tailEnd/>
                </a:ln>
                <a:solidFill>
                  <a:srgbClr val="365F9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uttman Frank"/>
                <a:cs typeface="Guttman Frank"/>
              </a:rPr>
              <a:t>לשנת 2017</a:t>
            </a:r>
            <a:endParaRPr lang="he-IL" sz="3600" kern="10" spc="0" dirty="0">
              <a:ln w="15875">
                <a:solidFill>
                  <a:srgbClr val="31849B"/>
                </a:solidFill>
                <a:round/>
                <a:headEnd/>
                <a:tailEnd/>
              </a:ln>
              <a:solidFill>
                <a:srgbClr val="365F9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uttman Frank"/>
              <a:cs typeface="Guttman Frank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5400" y="4221088"/>
            <a:ext cx="20669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None/>
            </a:pPr>
            <a:r>
              <a:rPr lang="he-IL" sz="3600" kern="10" spc="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65F9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Guttman Drogolin"/>
                <a:cs typeface="Guttman Drogolin"/>
              </a:rPr>
              <a:t>שריקי יצחק</a:t>
            </a:r>
          </a:p>
          <a:p>
            <a:pPr algn="ctr" rtl="1">
              <a:buNone/>
            </a:pPr>
            <a:r>
              <a:rPr lang="he-IL" sz="3600" kern="10" spc="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65F9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Guttman Drogolin"/>
                <a:cs typeface="Guttman Drogolin"/>
              </a:rPr>
              <a:t>גזבר העירייה</a:t>
            </a:r>
            <a:endParaRPr lang="he-IL" sz="3600" kern="10" spc="0" dirty="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365F9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Guttman Drogolin"/>
              <a:cs typeface="Guttman Drogoli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6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411079" y="526381"/>
          <a:ext cx="8321842" cy="58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12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506329" y="401052"/>
          <a:ext cx="8131342" cy="605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9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431131" y="616618"/>
          <a:ext cx="8281737" cy="562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36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501652" y="1948656"/>
          <a:ext cx="8140696" cy="382905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28352"/>
                <a:gridCol w="609362"/>
                <a:gridCol w="609362"/>
                <a:gridCol w="609362"/>
                <a:gridCol w="609362"/>
                <a:gridCol w="609362"/>
                <a:gridCol w="609362"/>
                <a:gridCol w="609362"/>
                <a:gridCol w="609362"/>
                <a:gridCol w="609362"/>
                <a:gridCol w="609362"/>
                <a:gridCol w="609362"/>
                <a:gridCol w="609362"/>
              </a:tblGrid>
              <a:tr h="295275">
                <a:tc gridSpan="13">
                  <a:txBody>
                    <a:bodyPr/>
                    <a:lstStyle/>
                    <a:p>
                      <a:pPr algn="ctr" rtl="1" fontAlgn="b"/>
                      <a:r>
                        <a:rPr lang="he-IL" sz="1800" u="sng" strike="noStrike">
                          <a:effectLst/>
                        </a:rPr>
                        <a:t>תקן כ"א לשנים 2012-2016 </a:t>
                      </a:r>
                      <a:endParaRPr lang="he-IL" sz="18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u="none" strike="noStrike">
                          <a:effectLst/>
                        </a:rPr>
                        <a:t> 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תקציב 2012</a:t>
                      </a:r>
                      <a:endParaRPr lang="he-IL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u="none" strike="noStrike">
                          <a:effectLst/>
                        </a:rPr>
                        <a:t> </a:t>
                      </a:r>
                      <a:endParaRPr lang="he-IL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תקציב 2013</a:t>
                      </a:r>
                      <a:endParaRPr lang="he-IL" sz="1100" b="1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תקציב 2014</a:t>
                      </a:r>
                      <a:endParaRPr lang="he-IL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תקציב 2015</a:t>
                      </a:r>
                      <a:endParaRPr lang="he-IL" sz="1100" b="1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תקציב 2016</a:t>
                      </a:r>
                      <a:endParaRPr lang="he-IL" sz="1100" b="1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תקציב 2017</a:t>
                      </a:r>
                      <a:endParaRPr lang="he-IL" sz="1100" b="1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u="none" strike="noStrike">
                          <a:effectLst/>
                        </a:rPr>
                        <a:t> 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</a:t>
                      </a:r>
                      <a:endParaRPr lang="he-IL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משרות</a:t>
                      </a:r>
                      <a:endParaRPr lang="he-IL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</a:t>
                      </a:r>
                      <a:endParaRPr lang="he-IL" sz="1100" b="1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משרות</a:t>
                      </a:r>
                      <a:endParaRPr lang="he-IL" sz="1100" b="1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</a:t>
                      </a:r>
                      <a:endParaRPr lang="he-IL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משרות</a:t>
                      </a:r>
                      <a:endParaRPr lang="he-IL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</a:t>
                      </a:r>
                      <a:endParaRPr lang="he-IL" sz="1100" b="1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משרות</a:t>
                      </a:r>
                      <a:endParaRPr lang="he-IL" sz="1100" b="1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</a:t>
                      </a:r>
                      <a:endParaRPr lang="he-IL" sz="1100" b="1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משרות</a:t>
                      </a:r>
                      <a:endParaRPr lang="he-IL" sz="1100" b="1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</a:t>
                      </a:r>
                      <a:endParaRPr lang="he-IL" sz="1100" b="1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משרות</a:t>
                      </a:r>
                      <a:endParaRPr lang="he-IL" sz="1100" b="1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נבחרים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1.8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1.8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עובדים מוניציפאליים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174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148.5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188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160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185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153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207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173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225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202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225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205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חינוך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289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229.8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276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219.5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290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227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307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250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295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242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288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243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רווחה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43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40.7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44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40.85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44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40.3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46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42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46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43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42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גמלאים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290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116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291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116.9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291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116.9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282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118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290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119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278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117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סה"כ</a:t>
                      </a:r>
                      <a:endParaRPr lang="he-IL" sz="11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798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536.8</a:t>
                      </a:r>
                      <a:endParaRPr lang="he-IL" sz="10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801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539.05</a:t>
                      </a:r>
                      <a:endParaRPr lang="he-IL" sz="1000" b="0" i="0" u="none" strike="noStrike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812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539.2</a:t>
                      </a:r>
                      <a:endParaRPr lang="he-IL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845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586</a:t>
                      </a:r>
                      <a:endParaRPr lang="he-IL" sz="10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859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609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>
                          <a:effectLst/>
                        </a:rPr>
                        <a:t>837</a:t>
                      </a:r>
                      <a:endParaRPr lang="he-IL" sz="1000" b="0" i="0" u="none" strike="noStrike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u="none" strike="noStrike" dirty="0">
                          <a:effectLst/>
                        </a:rPr>
                        <a:t>610</a:t>
                      </a:r>
                      <a:endParaRPr lang="he-IL" sz="1000" b="0" i="0" u="none" strike="noStrike" dirty="0">
                        <a:solidFill>
                          <a:srgbClr val="215967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9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22767"/>
              </p:ext>
            </p:extLst>
          </p:nvPr>
        </p:nvGraphicFramePr>
        <p:xfrm>
          <a:off x="1403651" y="1268756"/>
          <a:ext cx="6624734" cy="5055841"/>
        </p:xfrm>
        <a:graphic>
          <a:graphicData uri="http://schemas.openxmlformats.org/drawingml/2006/table">
            <a:tbl>
              <a:tblPr rtl="1"/>
              <a:tblGrid>
                <a:gridCol w="875731"/>
                <a:gridCol w="875731"/>
                <a:gridCol w="1589287"/>
                <a:gridCol w="1593341"/>
                <a:gridCol w="1690644"/>
              </a:tblGrid>
              <a:tr h="550547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פעילות בתבר"ים</a:t>
                      </a:r>
                    </a:p>
                  </a:txBody>
                  <a:tcPr marL="7966" marR="7966" marT="7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413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סהכ תבר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מס.פרק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שם פרק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ביצוע בשנת 2016 - הכנסות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ביצוע בשנת 2016 - הוצאות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מינהל כללי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789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מינהל כספי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22,000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תברואה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1,174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2,024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שמירה ובטחון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1,353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1,278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תכנון ובנין העיר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104,750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120,769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נכסים ציבוריים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21,981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10,465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פיתוח כלכלי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2,003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חינוך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32,287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27,887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תרבות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21,121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20,660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סעד תשלומים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דת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428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קליטת עליה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1,591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2,065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איכות הסביבה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2,417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מים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1,758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נכסים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תחבורה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1,047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מפעל ביוב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556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215,511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193,405</a:t>
                      </a:r>
                    </a:p>
                  </a:txBody>
                  <a:tcPr marL="7966" marR="7966" marT="7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 noGrp="1"/>
          </p:cNvGraphicFramePr>
          <p:nvPr/>
        </p:nvGraphicFramePr>
        <p:xfrm>
          <a:off x="508000" y="615950"/>
          <a:ext cx="8128000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702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169333" y="619125"/>
          <a:ext cx="8805333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92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-39168" y="629362"/>
          <a:ext cx="9222336" cy="55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07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8572"/>
              </p:ext>
            </p:extLst>
          </p:nvPr>
        </p:nvGraphicFramePr>
        <p:xfrm>
          <a:off x="1043608" y="1628799"/>
          <a:ext cx="6624736" cy="458229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229823"/>
                <a:gridCol w="2394913"/>
              </a:tblGrid>
              <a:tr h="35651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ניתוח הכנסות ארנונה לתושב</a:t>
                      </a:r>
                      <a:endParaRPr lang="he-IL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תקציב שנתי 2016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327,037,460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גביית ארנונה כללית בשנת 2016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132,749,004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גביית ארנונה - מגורים 2016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44,413,343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מס' תושבים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51,200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הוצאה לתושב בשנת 2016 מתקציב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  6,387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הכנסה לתושב מארנונה למגורים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    867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סה"כ בתי אב בעפולה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16,330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סה"כ מטרים לחיוב ארנונה למגורים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1,859,571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ממוצע גודל דירה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    114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ממוצע חיוב לשנה לדירה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  4,013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ממוצע נפשות בדירה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        3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חיוב ארנונה לנפש לשנה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>
                          <a:effectLst/>
                        </a:rPr>
                        <a:t>                  1,280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50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u="none" strike="noStrike">
                          <a:effectLst/>
                        </a:rPr>
                        <a:t>אחוז גביה מחיוב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800" u="none" strike="noStrike" dirty="0">
                          <a:effectLst/>
                        </a:rPr>
                        <a:t>68%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29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 noGrp="1"/>
          </p:cNvGraphicFramePr>
          <p:nvPr/>
        </p:nvGraphicFramePr>
        <p:xfrm>
          <a:off x="508000" y="529166"/>
          <a:ext cx="8128000" cy="579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33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508000" y="349250"/>
          <a:ext cx="8128000" cy="6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9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 title="התפלגות הוצאות העירייה"/>
          <p:cNvGraphicFramePr>
            <a:graphicFrameLocks noGrp="1"/>
          </p:cNvGraphicFramePr>
          <p:nvPr/>
        </p:nvGraphicFramePr>
        <p:xfrm>
          <a:off x="463626" y="393623"/>
          <a:ext cx="8216747" cy="607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17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/>
        </p:nvGraphicFramePr>
        <p:xfrm>
          <a:off x="553983" y="390853"/>
          <a:ext cx="8036034" cy="607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26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423</Words>
  <Application>Microsoft Office PowerPoint</Application>
  <PresentationFormat>‫הצגה על המסך (4:3)</PresentationFormat>
  <Paragraphs>269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זרימה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עיריית עפולה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איציק שריקי</dc:creator>
  <cp:lastModifiedBy>איציק שריקי</cp:lastModifiedBy>
  <cp:revision>8</cp:revision>
  <dcterms:created xsi:type="dcterms:W3CDTF">2017-05-23T11:26:04Z</dcterms:created>
  <dcterms:modified xsi:type="dcterms:W3CDTF">2017-05-25T10:24:51Z</dcterms:modified>
</cp:coreProperties>
</file>